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6" r:id="rId3"/>
    <p:sldId id="274" r:id="rId4"/>
    <p:sldId id="258" r:id="rId5"/>
    <p:sldId id="257" r:id="rId6"/>
    <p:sldId id="259" r:id="rId7"/>
    <p:sldId id="277" r:id="rId8"/>
    <p:sldId id="260" r:id="rId9"/>
    <p:sldId id="268" r:id="rId10"/>
    <p:sldId id="262" r:id="rId11"/>
    <p:sldId id="278" r:id="rId12"/>
    <p:sldId id="285" r:id="rId13"/>
    <p:sldId id="264" r:id="rId14"/>
    <p:sldId id="279" r:id="rId15"/>
    <p:sldId id="265" r:id="rId16"/>
    <p:sldId id="267" r:id="rId17"/>
    <p:sldId id="273" r:id="rId18"/>
    <p:sldId id="283" r:id="rId19"/>
    <p:sldId id="284" r:id="rId20"/>
    <p:sldId id="280" r:id="rId21"/>
    <p:sldId id="282" r:id="rId22"/>
    <p:sldId id="281" r:id="rId23"/>
    <p:sldId id="27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608739-EB31-094B-60CF-3ECC92D18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ABBD83-C248-0490-62CA-60F56FDF3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2637C-7522-46FE-BB5D-8E1CA1FC0A9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15AB9C-E626-5729-1C0F-9BD6AE5277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92DE21-7468-47FC-E377-D526029D15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435C-ED4A-4CCD-B6C9-EBDD74A76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2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3A0AA-B0E6-4D8F-8377-3149232F004B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FF83-F4DD-498D-8691-DA3D748535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1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52da8b87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b52da8b87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1FF51849-3D69-F14E-A644-2D2335A18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6603" cy="55141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C089CF-0D8F-33CD-2173-53A46D06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8B1584-2079-34C6-521F-74F3BEBEF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ED7ACD3-5C4F-1A15-041F-60E569D8B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800" dirty="0">
                <a:ea typeface="Calibri" panose="020F0502020204030204" pitchFamily="34" charset="0"/>
              </a:rPr>
              <a:t>Association Loi 1901 déclarée à la Préfecture de Loire-Atlantique le 15/07/1997 (numéro 2/23884) - Agréée Jeunesse et Sport le 14/12/1998 (numéro 44 S 1249)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89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E29B6-183F-7319-2EC9-93BB2629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CFAD33-BF52-7951-268C-8B6D7935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0C04FF-C488-C39B-21B4-C8541320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57FD02-5A16-3EFA-9C83-45B15E8D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5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F25B48-3CA3-C015-510B-6DE46963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21DF31-5BE5-0892-A865-2DD21E6C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FF192E-08D9-A6BB-2EF7-55AA4108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7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77901B-3ECE-40D6-1B45-BA3EB0C8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B862A-932A-218F-FF4B-C7C76654C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EFAF5-6306-056E-D6A9-51E2EE032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9CADF1-A586-A7CB-9500-06C1C25C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1D7A13-D73A-7029-5864-662B66B6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E083B8-2382-3BFB-9150-4907D891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89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E366F-6C1F-29E1-B9E7-ED29C3AE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DF0A07-08B4-CB26-CAA9-937E26CE0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F3D4C7-39A4-C9D5-E506-E5A610501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948FA-C857-C0FD-8824-6DD5DE2A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8A24F5-288B-E2BA-F763-1765F84D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33837-8D1E-2F4B-CCFF-2ABEE181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25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A1748-F98F-6D51-0CE9-28A48810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9B7131-7BC1-FC2C-396C-0ACB41E2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101A63-9A71-8E21-E07F-26D425DA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30E4E-60F5-23B9-D7CC-BF6501A0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1857B-C7BB-BC28-1F77-8C4CAADD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10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782A1F-2A90-7332-A428-C382C0A5E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8B9788-6BBA-ABDB-1643-472EB3B72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B6BCF-7CCE-64EF-F61A-AC9DFA62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A1425B-586D-96D0-D6FD-FA2CC30B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33388-6578-B3CF-D11E-B3EDEFFF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5D08E53E-37B4-B83E-EAE9-A6095EE49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2032000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60D0862-7583-5720-C9BD-075966349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800" dirty="0">
                <a:ea typeface="Calibri" panose="020F0502020204030204" pitchFamily="34" charset="0"/>
              </a:rPr>
              <a:t>Association Loi 1901 déclarée à la Préfecture de Loire-Atlantique le 15/07/1997 (numéro 2/23884) - Agréée Jeunesse et Sport le 14/12/1998 (numéro 44 S 1249)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8" name="Image 7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48EE1142-A0D6-2FE9-463D-05D7068DD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8212" r="61040" b="67269"/>
          <a:stretch/>
        </p:blipFill>
        <p:spPr>
          <a:xfrm>
            <a:off x="5725160" y="2224405"/>
            <a:ext cx="6460716" cy="4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5D08E53E-37B4-B83E-EAE9-A6095EE49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2407920" cy="1003300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60D0862-7583-5720-C9BD-075966349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800" dirty="0">
                <a:ea typeface="Calibri" panose="020F0502020204030204" pitchFamily="34" charset="0"/>
              </a:rPr>
              <a:t>Association Loi 1901 déclarée à la Préfecture de Loire-Atlantique le 15/07/1997 (numéro 2/23884) - Agréée Jeunesse et Sport le 14/12/1998 (numéro 44 S 1249)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8" name="Image 7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48EE1142-A0D6-2FE9-463D-05D7068DD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8212" r="61040" b="67269"/>
          <a:stretch/>
        </p:blipFill>
        <p:spPr>
          <a:xfrm>
            <a:off x="5725160" y="2224405"/>
            <a:ext cx="6460716" cy="4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60D0862-7583-5720-C9BD-075966349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800" dirty="0">
                <a:ea typeface="Calibri" panose="020F0502020204030204" pitchFamily="34" charset="0"/>
              </a:rPr>
              <a:t>Association Loi 1901 déclarée à la Préfecture de Loire-Atlantique le 15/07/1997 (numéro 2/23884) - Agréée Jeunesse et Sport le 14/12/1998 (numéro 44 S 1249)</a:t>
            </a:r>
            <a:r>
              <a:rPr lang="fr-FR" sz="1800" dirty="0"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8" name="Image 7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48EE1142-A0D6-2FE9-463D-05D7068DD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8212" r="61040" b="67269"/>
          <a:stretch/>
        </p:blipFill>
        <p:spPr>
          <a:xfrm>
            <a:off x="5725160" y="2224405"/>
            <a:ext cx="6460716" cy="4608830"/>
          </a:xfrm>
          <a:prstGeom prst="rect">
            <a:avLst/>
          </a:prstGeom>
        </p:spPr>
      </p:pic>
      <p:pic>
        <p:nvPicPr>
          <p:cNvPr id="2" name="Google Shape;73;p14">
            <a:extLst>
              <a:ext uri="{FF2B5EF4-FFF2-40B4-BE49-F238E27FC236}">
                <a16:creationId xmlns:a16="http://schemas.microsoft.com/office/drawing/2014/main" id="{14ED7C68-2927-CD25-E558-FE570F2EE99F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50000"/>
          </a:blip>
          <a:srcRect l="7343" t="11243" r="5646" b="20445"/>
          <a:stretch/>
        </p:blipFill>
        <p:spPr>
          <a:xfrm>
            <a:off x="229226" y="136525"/>
            <a:ext cx="1355734" cy="9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86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19974-3A71-84D6-7609-91039225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804332-9E6B-E059-644E-F4CD5679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B4933-113C-E2BB-B0AC-AFD75BC7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BD46C-E904-951F-3D05-E977C8D8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15B2E6-F6F6-81B5-9DD8-D3586F4A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44285-A460-BB73-F21F-E93FD797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AC7F0-8CB8-7E35-EA9E-819D611D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B65BE-709B-9292-E497-A4E84048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32372-5F56-1E95-F1F6-336F056F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A3501D-5F6E-5F65-FA30-08DCFB7E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2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BA52D-7C03-4F8C-8068-F1379E4A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00328E-667F-0064-46CC-EE9C29368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EF9B5-269F-97BE-B0AB-F9241068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76CADA-47F6-63E9-9B0A-BC4B0344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60B9F-0A22-2C87-8E9C-7F1E5914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1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194CA-EC80-82CF-9352-F8AF7F22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6028F5-7CB4-27F5-9B91-16A695A6C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5A8C62-B0E6-2549-8ABC-CCD4C4592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B0009E-95C0-60A0-43EA-AEEE0EEF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982B51-95F5-C29B-3D28-257876E4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7C1A6F-216E-E158-86AB-2EED6C77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124D0-C048-0937-C468-80A56D48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E1877E-E828-1045-CC17-20F33CCE7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86DD84-B4C3-AFAC-8D5D-D3725E427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B78281-18A9-F6FB-83B5-EF05BE3E3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5732EF-B333-9567-811E-925AFE06E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604EE3-3ACC-161D-F9AC-69E8DCB6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0D197E-8922-301F-D772-0A5879C7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AEDA30-9E85-5A3C-3DE4-7611F2CA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EA835D-D2B4-7E79-D271-F6CFBDD1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B3261A-9BA7-4212-32B0-41C51ADF8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E993A6-96EF-8CEC-D771-91947BEF0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CEBF-EDAA-4C05-90F6-7253DFBB8211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8D4B93-DDCB-BFE4-369B-6A1F04B8C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D4AD3D-7B3E-9A19-D74C-4A0E0D64D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629D-5F86-433B-B0E1-B874991BA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lub@obcorvault.fr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3801C-C5E1-038C-AD55-7499A64CB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755" y="4180285"/>
            <a:ext cx="9144000" cy="2387600"/>
          </a:xfrm>
        </p:spPr>
        <p:txBody>
          <a:bodyPr/>
          <a:lstStyle/>
          <a:p>
            <a:r>
              <a:rPr lang="fr-FR" dirty="0">
                <a:latin typeface="Chillax Medium" pitchFamily="50" charset="0"/>
              </a:rPr>
              <a:t>Réunion d’informations</a:t>
            </a:r>
            <a:br>
              <a:rPr lang="fr-FR" dirty="0">
                <a:latin typeface="Chillax Medium" pitchFamily="50" charset="0"/>
              </a:rPr>
            </a:br>
            <a:r>
              <a:rPr lang="fr-FR" dirty="0">
                <a:latin typeface="Chillax Medium" pitchFamily="50" charset="0"/>
              </a:rPr>
              <a:t>Famille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E7EBB8-BE0A-4759-D499-98C44485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10" y="514208"/>
            <a:ext cx="3173730" cy="23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3;p14">
            <a:extLst>
              <a:ext uri="{FF2B5EF4-FFF2-40B4-BE49-F238E27FC236}">
                <a16:creationId xmlns:a16="http://schemas.microsoft.com/office/drawing/2014/main" id="{D19400B4-7C8D-C42A-E3FA-10132FEC3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43" t="11243" r="5646" b="20445"/>
          <a:stretch/>
        </p:blipFill>
        <p:spPr>
          <a:xfrm>
            <a:off x="753658" y="372718"/>
            <a:ext cx="1217947" cy="8426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FFE617-6E8D-3634-F4C6-6B45D6B646E2}"/>
              </a:ext>
            </a:extLst>
          </p:cNvPr>
          <p:cNvSpPr txBox="1"/>
          <p:nvPr/>
        </p:nvSpPr>
        <p:spPr>
          <a:xfrm>
            <a:off x="944880" y="1461728"/>
            <a:ext cx="3178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Les tournois jeunes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EDF9BE-8D9D-E96D-A2EB-6E3301B571AA}"/>
              </a:ext>
            </a:extLst>
          </p:cNvPr>
          <p:cNvSpPr txBox="1"/>
          <p:nvPr/>
        </p:nvSpPr>
        <p:spPr>
          <a:xfrm>
            <a:off x="1435510" y="1968360"/>
            <a:ext cx="7413522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-Anthony et François accompagnent les jeunes sur 5 à 6 tournois/an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-Le club prend en charge financièrement les inscriptions aux tournois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-Inscription via le site  « Badnet » </a:t>
            </a:r>
          </a:p>
        </p:txBody>
      </p:sp>
      <p:pic>
        <p:nvPicPr>
          <p:cNvPr id="3078" name="Picture 6" descr="badnet-logiciel-competition-badminton">
            <a:extLst>
              <a:ext uri="{FF2B5EF4-FFF2-40B4-BE49-F238E27FC236}">
                <a16:creationId xmlns:a16="http://schemas.microsoft.com/office/drawing/2014/main" id="{7E1863A5-1F8F-5B4E-D04E-D957FEA6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1" y="3369304"/>
            <a:ext cx="6512560" cy="32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ersion-test-badnet">
            <a:extLst>
              <a:ext uri="{FF2B5EF4-FFF2-40B4-BE49-F238E27FC236}">
                <a16:creationId xmlns:a16="http://schemas.microsoft.com/office/drawing/2014/main" id="{8F4EF5A0-C2B0-BAFE-6C1A-708C5B1B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70" y="3044184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1DD5F99B-6668-AA9C-3A09-486C1E200630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Compétition</a:t>
            </a:r>
            <a:endParaRPr sz="1467" b="1" dirty="0"/>
          </a:p>
        </p:txBody>
      </p:sp>
    </p:spTree>
    <p:extLst>
      <p:ext uri="{BB962C8B-B14F-4D97-AF65-F5344CB8AC3E}">
        <p14:creationId xmlns:p14="http://schemas.microsoft.com/office/powerpoint/2010/main" val="63668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Compétitions :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Interclub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Bénévolat des jeunes dans le club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L’arbitrage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Interclub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Informations pratiques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Calendrier dates à venir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323224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5923-5C19-99BB-FF20-D0BF0EA6E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4">
            <a:extLst>
              <a:ext uri="{FF2B5EF4-FFF2-40B4-BE49-F238E27FC236}">
                <a16:creationId xmlns:a16="http://schemas.microsoft.com/office/drawing/2014/main" id="{E4B3ECA0-8BC9-FB3F-2316-38B1F7C02066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stages jeunes</a:t>
            </a:r>
            <a:endParaRPr sz="1467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8BCD7B-66F4-1EEC-46B6-928EE88DACAA}"/>
              </a:ext>
            </a:extLst>
          </p:cNvPr>
          <p:cNvSpPr txBox="1"/>
          <p:nvPr/>
        </p:nvSpPr>
        <p:spPr>
          <a:xfrm>
            <a:off x="750862" y="1816281"/>
            <a:ext cx="553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Fonctionnement des stages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6A06F0-C651-FA7B-5CF7-D40B6D13C459}"/>
              </a:ext>
            </a:extLst>
          </p:cNvPr>
          <p:cNvSpPr txBox="1"/>
          <p:nvPr/>
        </p:nvSpPr>
        <p:spPr>
          <a:xfrm>
            <a:off x="1764106" y="2959292"/>
            <a:ext cx="70966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Les vacances scolaires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Inscriptions via </a:t>
            </a:r>
            <a:r>
              <a:rPr lang="fr-FR" sz="2800" dirty="0" err="1"/>
              <a:t>Kalisport</a:t>
            </a:r>
            <a:r>
              <a:rPr lang="fr-FR" sz="2800" dirty="0"/>
              <a:t> (site du club)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Paiement en ligne au moment de l’inscription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1242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;p14">
            <a:extLst>
              <a:ext uri="{FF2B5EF4-FFF2-40B4-BE49-F238E27FC236}">
                <a16:creationId xmlns:a16="http://schemas.microsoft.com/office/drawing/2014/main" id="{75BC7BF4-2422-0B9C-DD80-0596C35EE2FD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stages jeunes</a:t>
            </a:r>
            <a:endParaRPr sz="1467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E20BD-090A-B6F9-56C4-70E01A0A9C5B}"/>
              </a:ext>
            </a:extLst>
          </p:cNvPr>
          <p:cNvSpPr txBox="1"/>
          <p:nvPr/>
        </p:nvSpPr>
        <p:spPr>
          <a:xfrm>
            <a:off x="986531" y="1533478"/>
            <a:ext cx="9036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- </a:t>
            </a:r>
            <a:r>
              <a:rPr lang="fr-FR" sz="2400" u="sng" dirty="0"/>
              <a:t>Planning type sur des vacances scolaires : (voir </a:t>
            </a:r>
            <a:r>
              <a:rPr lang="fr-FR" sz="2400" u="sng" dirty="0" err="1"/>
              <a:t>Kalisport</a:t>
            </a:r>
            <a:r>
              <a:rPr lang="fr-FR" sz="2400" u="sng" dirty="0"/>
              <a:t>/site du club))</a:t>
            </a:r>
          </a:p>
        </p:txBody>
      </p:sp>
      <p:sp>
        <p:nvSpPr>
          <p:cNvPr id="8" name="Google Shape;61;p14">
            <a:extLst>
              <a:ext uri="{FF2B5EF4-FFF2-40B4-BE49-F238E27FC236}">
                <a16:creationId xmlns:a16="http://schemas.microsoft.com/office/drawing/2014/main" id="{97293387-6DC0-FF50-C24D-357416AA1BCB}"/>
              </a:ext>
            </a:extLst>
          </p:cNvPr>
          <p:cNvSpPr/>
          <p:nvPr/>
        </p:nvSpPr>
        <p:spPr>
          <a:xfrm>
            <a:off x="3855071" y="4050130"/>
            <a:ext cx="1309652" cy="7430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12h -14h Repas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D6B8D25A-BB64-5BC4-1658-D73284ED00E7}"/>
              </a:ext>
            </a:extLst>
          </p:cNvPr>
          <p:cNvSpPr/>
          <p:nvPr/>
        </p:nvSpPr>
        <p:spPr>
          <a:xfrm>
            <a:off x="2370558" y="4050119"/>
            <a:ext cx="1309652" cy="7430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12h -14h Repas</a:t>
            </a:r>
            <a:endParaRPr sz="1100"/>
          </a:p>
        </p:txBody>
      </p:sp>
      <p:sp>
        <p:nvSpPr>
          <p:cNvPr id="10" name="Google Shape;63;p14">
            <a:extLst>
              <a:ext uri="{FF2B5EF4-FFF2-40B4-BE49-F238E27FC236}">
                <a16:creationId xmlns:a16="http://schemas.microsoft.com/office/drawing/2014/main" id="{6387A089-2F76-A6D4-64D8-6FB4444E0495}"/>
              </a:ext>
            </a:extLst>
          </p:cNvPr>
          <p:cNvSpPr/>
          <p:nvPr/>
        </p:nvSpPr>
        <p:spPr>
          <a:xfrm>
            <a:off x="6705305" y="4050120"/>
            <a:ext cx="1309652" cy="7430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12h -14h Repas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4;p14">
            <a:extLst>
              <a:ext uri="{FF2B5EF4-FFF2-40B4-BE49-F238E27FC236}">
                <a16:creationId xmlns:a16="http://schemas.microsoft.com/office/drawing/2014/main" id="{88C1E2AC-01A6-2A01-9CBD-83EDB3088204}"/>
              </a:ext>
            </a:extLst>
          </p:cNvPr>
          <p:cNvSpPr/>
          <p:nvPr/>
        </p:nvSpPr>
        <p:spPr>
          <a:xfrm>
            <a:off x="5280183" y="4050124"/>
            <a:ext cx="1309652" cy="7430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12h -14h Repas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4;p14">
            <a:extLst>
              <a:ext uri="{FF2B5EF4-FFF2-40B4-BE49-F238E27FC236}">
                <a16:creationId xmlns:a16="http://schemas.microsoft.com/office/drawing/2014/main" id="{C415ABE8-ED7B-9971-30F1-18788A7FCAA7}"/>
              </a:ext>
            </a:extLst>
          </p:cNvPr>
          <p:cNvSpPr/>
          <p:nvPr/>
        </p:nvSpPr>
        <p:spPr>
          <a:xfrm>
            <a:off x="8130408" y="4035139"/>
            <a:ext cx="1309652" cy="7430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12h -14h Repas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C27B03CE-0568-062A-22AE-2DE26A971B83}"/>
              </a:ext>
            </a:extLst>
          </p:cNvPr>
          <p:cNvSpPr/>
          <p:nvPr/>
        </p:nvSpPr>
        <p:spPr>
          <a:xfrm>
            <a:off x="3855078" y="2967087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10h - 12h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77;p14">
            <a:extLst>
              <a:ext uri="{FF2B5EF4-FFF2-40B4-BE49-F238E27FC236}">
                <a16:creationId xmlns:a16="http://schemas.microsoft.com/office/drawing/2014/main" id="{A5126696-53E6-07F5-2391-CC8F3F1B1D55}"/>
              </a:ext>
            </a:extLst>
          </p:cNvPr>
          <p:cNvSpPr/>
          <p:nvPr/>
        </p:nvSpPr>
        <p:spPr>
          <a:xfrm>
            <a:off x="8112303" y="2946865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10h - 12h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8;p14">
            <a:extLst>
              <a:ext uri="{FF2B5EF4-FFF2-40B4-BE49-F238E27FC236}">
                <a16:creationId xmlns:a16="http://schemas.microsoft.com/office/drawing/2014/main" id="{3D187D5D-1F49-A0EC-3753-84FED233F421}"/>
              </a:ext>
            </a:extLst>
          </p:cNvPr>
          <p:cNvSpPr/>
          <p:nvPr/>
        </p:nvSpPr>
        <p:spPr>
          <a:xfrm>
            <a:off x="6689638" y="2967087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10h - 12h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9;p14">
            <a:extLst>
              <a:ext uri="{FF2B5EF4-FFF2-40B4-BE49-F238E27FC236}">
                <a16:creationId xmlns:a16="http://schemas.microsoft.com/office/drawing/2014/main" id="{BDA92ADC-325F-52CA-AB7A-603C7EABF815}"/>
              </a:ext>
            </a:extLst>
          </p:cNvPr>
          <p:cNvSpPr/>
          <p:nvPr/>
        </p:nvSpPr>
        <p:spPr>
          <a:xfrm>
            <a:off x="5255938" y="2967087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A924AC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10h - 12h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Débutants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0;p14">
            <a:extLst>
              <a:ext uri="{FF2B5EF4-FFF2-40B4-BE49-F238E27FC236}">
                <a16:creationId xmlns:a16="http://schemas.microsoft.com/office/drawing/2014/main" id="{C5951AC5-0E99-62E2-D606-539450451DB5}"/>
              </a:ext>
            </a:extLst>
          </p:cNvPr>
          <p:cNvSpPr/>
          <p:nvPr/>
        </p:nvSpPr>
        <p:spPr>
          <a:xfrm>
            <a:off x="5264431" y="4984924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A924AC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14h - 16h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Débutants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81;p14">
            <a:extLst>
              <a:ext uri="{FF2B5EF4-FFF2-40B4-BE49-F238E27FC236}">
                <a16:creationId xmlns:a16="http://schemas.microsoft.com/office/drawing/2014/main" id="{7C36FDA1-1351-5522-6F34-FE9737778C6E}"/>
              </a:ext>
            </a:extLst>
          </p:cNvPr>
          <p:cNvSpPr/>
          <p:nvPr/>
        </p:nvSpPr>
        <p:spPr>
          <a:xfrm>
            <a:off x="3830835" y="4984924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14h - 16h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82;p14">
            <a:extLst>
              <a:ext uri="{FF2B5EF4-FFF2-40B4-BE49-F238E27FC236}">
                <a16:creationId xmlns:a16="http://schemas.microsoft.com/office/drawing/2014/main" id="{A31A34E9-1EE1-4E11-E6F8-C075B115691C}"/>
              </a:ext>
            </a:extLst>
          </p:cNvPr>
          <p:cNvSpPr/>
          <p:nvPr/>
        </p:nvSpPr>
        <p:spPr>
          <a:xfrm>
            <a:off x="8129666" y="4975193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14h - 16h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83;p14">
            <a:extLst>
              <a:ext uri="{FF2B5EF4-FFF2-40B4-BE49-F238E27FC236}">
                <a16:creationId xmlns:a16="http://schemas.microsoft.com/office/drawing/2014/main" id="{D1ED3A2D-1192-4B3F-4BF2-DF03898D17B0}"/>
              </a:ext>
            </a:extLst>
          </p:cNvPr>
          <p:cNvSpPr/>
          <p:nvPr/>
        </p:nvSpPr>
        <p:spPr>
          <a:xfrm>
            <a:off x="6704928" y="4984924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14h - 16h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485C5ED-8E88-DB0E-95CB-77480FB92203}"/>
              </a:ext>
            </a:extLst>
          </p:cNvPr>
          <p:cNvSpPr txBox="1"/>
          <p:nvPr/>
        </p:nvSpPr>
        <p:spPr>
          <a:xfrm>
            <a:off x="2662094" y="253463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Lundi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BE0BC9-15BB-4407-D816-E896E3721CDA}"/>
              </a:ext>
            </a:extLst>
          </p:cNvPr>
          <p:cNvSpPr txBox="1"/>
          <p:nvPr/>
        </p:nvSpPr>
        <p:spPr>
          <a:xfrm>
            <a:off x="4137808" y="2534633"/>
            <a:ext cx="7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56D8E6-3F61-73C9-7F3F-6E1EDB357547}"/>
              </a:ext>
            </a:extLst>
          </p:cNvPr>
          <p:cNvSpPr txBox="1"/>
          <p:nvPr/>
        </p:nvSpPr>
        <p:spPr>
          <a:xfrm>
            <a:off x="5391230" y="253463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Mercredi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CC631DE-8EB3-C33B-ED4C-2F9F389D73F8}"/>
              </a:ext>
            </a:extLst>
          </p:cNvPr>
          <p:cNvSpPr txBox="1"/>
          <p:nvPr/>
        </p:nvSpPr>
        <p:spPr>
          <a:xfrm>
            <a:off x="7009276" y="253463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Jeudi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1A6CEC4-885C-8A6E-6F76-9DABE2918826}"/>
              </a:ext>
            </a:extLst>
          </p:cNvPr>
          <p:cNvSpPr txBox="1"/>
          <p:nvPr/>
        </p:nvSpPr>
        <p:spPr>
          <a:xfrm>
            <a:off x="8251635" y="2534633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Vendredi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933CDCA-1DC5-5751-ED17-6D70C8F6EE92}"/>
              </a:ext>
            </a:extLst>
          </p:cNvPr>
          <p:cNvSpPr txBox="1"/>
          <p:nvPr/>
        </p:nvSpPr>
        <p:spPr>
          <a:xfrm>
            <a:off x="9282623" y="6252187"/>
            <a:ext cx="28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Minimum 4 sur un créneau*</a:t>
            </a:r>
          </a:p>
        </p:txBody>
      </p:sp>
      <p:sp>
        <p:nvSpPr>
          <p:cNvPr id="4" name="Google Shape;76;p14">
            <a:extLst>
              <a:ext uri="{FF2B5EF4-FFF2-40B4-BE49-F238E27FC236}">
                <a16:creationId xmlns:a16="http://schemas.microsoft.com/office/drawing/2014/main" id="{8A801A25-8810-5DAB-285E-F47F203B0A1E}"/>
              </a:ext>
            </a:extLst>
          </p:cNvPr>
          <p:cNvSpPr/>
          <p:nvPr/>
        </p:nvSpPr>
        <p:spPr>
          <a:xfrm>
            <a:off x="2357684" y="2955304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10h - 12h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1;p14">
            <a:extLst>
              <a:ext uri="{FF2B5EF4-FFF2-40B4-BE49-F238E27FC236}">
                <a16:creationId xmlns:a16="http://schemas.microsoft.com/office/drawing/2014/main" id="{7490072F-AAAB-E899-6CA6-ECDE04F1DAB6}"/>
              </a:ext>
            </a:extLst>
          </p:cNvPr>
          <p:cNvSpPr/>
          <p:nvPr/>
        </p:nvSpPr>
        <p:spPr>
          <a:xfrm>
            <a:off x="2357684" y="4984924"/>
            <a:ext cx="1309652" cy="8698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14h - 16h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Jeunes 8-17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20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Compétitions :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Interclub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Bénévolat des jeunes dans le club : </a:t>
            </a:r>
          </a:p>
          <a:p>
            <a:r>
              <a:rPr lang="fr-FR" sz="2400" dirty="0"/>
              <a:t>                          - L’arbitrage</a:t>
            </a:r>
          </a:p>
          <a:p>
            <a:r>
              <a:rPr lang="fr-FR" sz="2400" dirty="0"/>
              <a:t>                          - Interclub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Informations pratiques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Calendrier dates à venir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43499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E98DFFEB-EA29-6B84-2533-B2204BF3188D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Bénévole dans le club</a:t>
            </a:r>
            <a:endParaRPr sz="1467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72BA8-4648-618B-4821-5D7E6BF75B75}"/>
              </a:ext>
            </a:extLst>
          </p:cNvPr>
          <p:cNvSpPr txBox="1"/>
          <p:nvPr/>
        </p:nvSpPr>
        <p:spPr>
          <a:xfrm>
            <a:off x="1362631" y="2072640"/>
            <a:ext cx="214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- L’arbitrage :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918920E-24CA-F8FD-E737-28E7E5D7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19" y="1954977"/>
            <a:ext cx="3859847" cy="38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73233CE-C568-8939-8968-27500978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53" y="2955678"/>
            <a:ext cx="3859847" cy="28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6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983F21E-C47B-A95C-D85B-FD5FF27D5E86}"/>
              </a:ext>
            </a:extLst>
          </p:cNvPr>
          <p:cNvSpPr txBox="1"/>
          <p:nvPr/>
        </p:nvSpPr>
        <p:spPr>
          <a:xfrm>
            <a:off x="339365" y="1721629"/>
            <a:ext cx="40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- Interclub à domicile et événement :</a:t>
            </a:r>
          </a:p>
        </p:txBody>
      </p:sp>
      <p:pic>
        <p:nvPicPr>
          <p:cNvPr id="8194" name="Picture 2" descr="n3">
            <a:extLst>
              <a:ext uri="{FF2B5EF4-FFF2-40B4-BE49-F238E27FC236}">
                <a16:creationId xmlns:a16="http://schemas.microsoft.com/office/drawing/2014/main" id="{B7E0FE47-D686-647D-F547-2C8B59BC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22" y="1558608"/>
            <a:ext cx="6096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0074D0-04E8-F348-B359-FC10035369BF}"/>
              </a:ext>
            </a:extLst>
          </p:cNvPr>
          <p:cNvSpPr txBox="1"/>
          <p:nvPr/>
        </p:nvSpPr>
        <p:spPr>
          <a:xfrm>
            <a:off x="339365" y="1847518"/>
            <a:ext cx="4749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Mise en place du matériel…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Devenir « Juge de ligne »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formation et accompagnement toute l’année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Être juge de ligne</a:t>
            </a:r>
          </a:p>
          <a:p>
            <a:pPr lvl="1"/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/>
              <a:t>Aider pendant les tournois organisés par l’OBC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sur les stands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sur les matchs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Aux tables de marques, ….</a:t>
            </a:r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F2B6FB8-DA89-ACD2-EF68-4C42CA146A57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Bénévole dans le club</a:t>
            </a:r>
            <a:endParaRPr sz="1467" b="1" dirty="0"/>
          </a:p>
        </p:txBody>
      </p:sp>
    </p:spTree>
    <p:extLst>
      <p:ext uri="{BB962C8B-B14F-4D97-AF65-F5344CB8AC3E}">
        <p14:creationId xmlns:p14="http://schemas.microsoft.com/office/powerpoint/2010/main" val="32651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983F21E-C47B-A95C-D85B-FD5FF27D5E86}"/>
              </a:ext>
            </a:extLst>
          </p:cNvPr>
          <p:cNvSpPr txBox="1"/>
          <p:nvPr/>
        </p:nvSpPr>
        <p:spPr>
          <a:xfrm>
            <a:off x="3730692" y="2530511"/>
            <a:ext cx="13253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/>
              <a:t>RETOUR </a:t>
            </a:r>
          </a:p>
          <a:p>
            <a:pPr algn="ctr"/>
            <a:r>
              <a:rPr lang="fr-FR" sz="2800" u="sng" dirty="0"/>
              <a:t>SUR LE </a:t>
            </a:r>
          </a:p>
          <a:p>
            <a:pPr algn="ctr"/>
            <a:endParaRPr lang="fr-FR" sz="2000" u="sng" dirty="0"/>
          </a:p>
          <a:p>
            <a:pPr algn="ctr"/>
            <a:r>
              <a:rPr lang="fr-FR" sz="3200" u="sng" dirty="0"/>
              <a:t>CHALLENGE </a:t>
            </a:r>
          </a:p>
          <a:p>
            <a:pPr algn="ctr"/>
            <a:r>
              <a:rPr lang="fr-FR" sz="3200" u="sng" dirty="0"/>
              <a:t>SUPER BENEVOLES</a:t>
            </a:r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F2B6FB8-DA89-ACD2-EF68-4C42CA146A57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Bénévole dans le club</a:t>
            </a:r>
            <a:endParaRPr sz="1467" b="1" dirty="0"/>
          </a:p>
        </p:txBody>
      </p:sp>
      <p:pic>
        <p:nvPicPr>
          <p:cNvPr id="3" name="Image 2" descr="Une image contenant personne, jeans, habits, doigt&#10;&#10;Description générée automatiquement">
            <a:extLst>
              <a:ext uri="{FF2B5EF4-FFF2-40B4-BE49-F238E27FC236}">
                <a16:creationId xmlns:a16="http://schemas.microsoft.com/office/drawing/2014/main" id="{FBBCD859-3BBD-1F73-2FAA-92F5BBE4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2" y="1576942"/>
            <a:ext cx="8172432" cy="47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35661-4C86-E5C4-6771-6630A57A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4AE660C-1E31-228E-036D-52337E5929E7}"/>
              </a:ext>
            </a:extLst>
          </p:cNvPr>
          <p:cNvSpPr txBox="1"/>
          <p:nvPr/>
        </p:nvSpPr>
        <p:spPr>
          <a:xfrm>
            <a:off x="-1366886" y="1578201"/>
            <a:ext cx="799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Rappel du principe :</a:t>
            </a:r>
            <a:endParaRPr lang="fr-FR" sz="3200" u="sng" dirty="0"/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AFA61A7C-891A-EC39-5CFA-F743C9241CDC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Bénévole dans le club</a:t>
            </a:r>
            <a:endParaRPr sz="1467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DAE4F4-2E34-FBBC-BCFF-81350E1726A8}"/>
              </a:ext>
            </a:extLst>
          </p:cNvPr>
          <p:cNvSpPr txBox="1"/>
          <p:nvPr/>
        </p:nvSpPr>
        <p:spPr>
          <a:xfrm>
            <a:off x="1667632" y="2533951"/>
            <a:ext cx="86105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/>
              <a:t>Réservé exclusivement à nos jeunes 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/>
              <a:t>Pour rentrer dans la famille des Super Bénévoles de l’OBC, </a:t>
            </a:r>
          </a:p>
          <a:p>
            <a:r>
              <a:rPr lang="fr-FR" sz="2400" dirty="0"/>
              <a:t>    il faut gagner des points en s’inscrivant à des actions bénévoles, </a:t>
            </a:r>
          </a:p>
          <a:p>
            <a:r>
              <a:rPr lang="fr-FR" sz="2400" dirty="0"/>
              <a:t>    pendant les tournois ou animations du club, </a:t>
            </a:r>
          </a:p>
          <a:p>
            <a:r>
              <a:rPr lang="fr-FR" sz="2400" dirty="0"/>
              <a:t>    voire pendant les cours.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05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B9BB-EA10-B558-25EF-8DFEDB32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BC0A08A-6F40-D218-04E2-77C72B5A5201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Bénévole dans le club</a:t>
            </a:r>
            <a:endParaRPr sz="1467" b="1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1D69918-FA0A-4AD9-3ADE-40B2D38E929F}"/>
              </a:ext>
            </a:extLst>
          </p:cNvPr>
          <p:cNvSpPr>
            <a:spLocks noGrp="1"/>
          </p:cNvSpPr>
          <p:nvPr/>
        </p:nvSpPr>
        <p:spPr>
          <a:xfrm>
            <a:off x="508261" y="10556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Classement 2024-2025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8854C8-3BEF-016E-9B6B-A7CC4A6B1972}"/>
              </a:ext>
            </a:extLst>
          </p:cNvPr>
          <p:cNvSpPr txBox="1"/>
          <p:nvPr/>
        </p:nvSpPr>
        <p:spPr>
          <a:xfrm>
            <a:off x="1248702" y="2216224"/>
            <a:ext cx="308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 1 à 5 points</a:t>
            </a:r>
          </a:p>
          <a:p>
            <a:r>
              <a:rPr lang="fr-FR" sz="2000" b="1" dirty="0"/>
              <a:t>Super Bénévole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325F27-D2E9-C475-00E6-DC75C96AD2E9}"/>
              </a:ext>
            </a:extLst>
          </p:cNvPr>
          <p:cNvSpPr txBox="1"/>
          <p:nvPr/>
        </p:nvSpPr>
        <p:spPr>
          <a:xfrm>
            <a:off x="1248702" y="3118283"/>
            <a:ext cx="3080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Lucie (2 pts)</a:t>
            </a:r>
          </a:p>
          <a:p>
            <a:r>
              <a:rPr lang="fr-FR" sz="2000" b="1" dirty="0"/>
              <a:t>Adam (2 pts)</a:t>
            </a:r>
          </a:p>
          <a:p>
            <a:r>
              <a:rPr lang="fr-FR" sz="2000" b="1" dirty="0"/>
              <a:t>Bastien (2 pts)</a:t>
            </a:r>
          </a:p>
          <a:p>
            <a:r>
              <a:rPr lang="fr-FR" sz="2000" b="1" dirty="0"/>
              <a:t>Adèle (4 pts)</a:t>
            </a:r>
          </a:p>
          <a:p>
            <a:r>
              <a:rPr lang="fr-FR" sz="2000" b="1" dirty="0"/>
              <a:t>Pierre (1 pt)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27B1F2-AACC-1DE0-1398-D17BCBF6A249}"/>
              </a:ext>
            </a:extLst>
          </p:cNvPr>
          <p:cNvSpPr txBox="1"/>
          <p:nvPr/>
        </p:nvSpPr>
        <p:spPr>
          <a:xfrm>
            <a:off x="4774219" y="2216224"/>
            <a:ext cx="28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De 6 à 12 points</a:t>
            </a:r>
          </a:p>
          <a:p>
            <a:r>
              <a:rPr lang="fr-FR" sz="2000" b="1" dirty="0">
                <a:solidFill>
                  <a:schemeClr val="accent2"/>
                </a:solidFill>
              </a:rPr>
              <a:t>Expert Bénévole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3F2D02-5265-AF63-1A38-071079F65EA8}"/>
              </a:ext>
            </a:extLst>
          </p:cNvPr>
          <p:cNvSpPr txBox="1"/>
          <p:nvPr/>
        </p:nvSpPr>
        <p:spPr>
          <a:xfrm>
            <a:off x="4774219" y="3123239"/>
            <a:ext cx="308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Eliot (7 pts)</a:t>
            </a:r>
          </a:p>
          <a:p>
            <a:r>
              <a:rPr lang="fr-FR" sz="2000" b="1" dirty="0" err="1"/>
              <a:t>Suliac</a:t>
            </a:r>
            <a:r>
              <a:rPr lang="fr-FR" sz="2000" b="1" dirty="0"/>
              <a:t> (7 pts)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5A00D9-916D-4C4F-E932-7E9A3D66E54D}"/>
              </a:ext>
            </a:extLst>
          </p:cNvPr>
          <p:cNvSpPr txBox="1"/>
          <p:nvPr/>
        </p:nvSpPr>
        <p:spPr>
          <a:xfrm>
            <a:off x="8024392" y="2196509"/>
            <a:ext cx="351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</a:rPr>
              <a:t>Plus de 12 points</a:t>
            </a:r>
          </a:p>
          <a:p>
            <a:pPr algn="ctr"/>
            <a:r>
              <a:rPr lang="fr-FR" sz="2000" b="1" dirty="0">
                <a:solidFill>
                  <a:schemeClr val="accent5"/>
                </a:solidFill>
              </a:rPr>
              <a:t>Champion Bénévole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490AEC-FB76-8C79-D2E6-0E3E2487CC04}"/>
              </a:ext>
            </a:extLst>
          </p:cNvPr>
          <p:cNvSpPr txBox="1"/>
          <p:nvPr/>
        </p:nvSpPr>
        <p:spPr>
          <a:xfrm>
            <a:off x="8600490" y="3118283"/>
            <a:ext cx="308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Lou-Anne (29 pts)</a:t>
            </a:r>
          </a:p>
          <a:p>
            <a:r>
              <a:rPr lang="fr-FR" sz="2000" b="1" dirty="0"/>
              <a:t>Lucas (20 pts)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D706588-026C-A011-E4BF-F56C81185E68}"/>
              </a:ext>
            </a:extLst>
          </p:cNvPr>
          <p:cNvSpPr>
            <a:spLocks noGrp="1"/>
          </p:cNvSpPr>
          <p:nvPr/>
        </p:nvSpPr>
        <p:spPr>
          <a:xfrm>
            <a:off x="508261" y="4612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Challenge 2025-2026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605F20A-ABA0-AA79-D851-0D33F75CF836}"/>
              </a:ext>
            </a:extLst>
          </p:cNvPr>
          <p:cNvSpPr>
            <a:spLocks noGrp="1"/>
          </p:cNvSpPr>
          <p:nvPr/>
        </p:nvSpPr>
        <p:spPr>
          <a:xfrm>
            <a:off x="1479224" y="57235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Toutes les infos prochainement sur le site internet du club</a:t>
            </a:r>
          </a:p>
        </p:txBody>
      </p:sp>
    </p:spTree>
    <p:extLst>
      <p:ext uri="{BB962C8B-B14F-4D97-AF65-F5344CB8AC3E}">
        <p14:creationId xmlns:p14="http://schemas.microsoft.com/office/powerpoint/2010/main" val="130292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Compétitions :</a:t>
            </a:r>
          </a:p>
          <a:p>
            <a:r>
              <a:rPr lang="fr-FR" sz="2400" dirty="0"/>
              <a:t>                        - Interclub </a:t>
            </a:r>
          </a:p>
          <a:p>
            <a:r>
              <a:rPr lang="fr-FR" sz="2400" dirty="0"/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Bénévolat des jeunes dans le club : </a:t>
            </a:r>
          </a:p>
          <a:p>
            <a:r>
              <a:rPr lang="fr-FR" sz="2400" dirty="0"/>
              <a:t>                          - L’arbitrage</a:t>
            </a:r>
          </a:p>
          <a:p>
            <a:r>
              <a:rPr lang="fr-FR" sz="2400" dirty="0"/>
              <a:t>                          - Interclub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Informations pratiques : </a:t>
            </a:r>
          </a:p>
          <a:p>
            <a:r>
              <a:rPr lang="fr-FR" sz="2400" dirty="0"/>
              <a:t>                          - Calendrier dates à venir</a:t>
            </a:r>
          </a:p>
          <a:p>
            <a:r>
              <a:rPr lang="fr-FR" sz="2400" dirty="0"/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3205302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Compétitions :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Interclub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Bénévolat des jeunes dans le club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L’arbitrage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Interclub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Informations pratiques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Calendrier dates à venir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376843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983F21E-C47B-A95C-D85B-FD5FF27D5E86}"/>
              </a:ext>
            </a:extLst>
          </p:cNvPr>
          <p:cNvSpPr txBox="1"/>
          <p:nvPr/>
        </p:nvSpPr>
        <p:spPr>
          <a:xfrm>
            <a:off x="339365" y="1721629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Boutique</a:t>
            </a:r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F2B6FB8-DA89-ACD2-EF68-4C42CA146A57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Boutique du club</a:t>
            </a:r>
            <a:endParaRPr sz="1467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F93F78-DABD-C5C3-883A-7DB9EB75C5C2}"/>
              </a:ext>
            </a:extLst>
          </p:cNvPr>
          <p:cNvSpPr txBox="1"/>
          <p:nvPr/>
        </p:nvSpPr>
        <p:spPr>
          <a:xfrm>
            <a:off x="339365" y="3928971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Boutique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4881E0-A9EF-932F-4F75-4005CFCEE650}"/>
              </a:ext>
            </a:extLst>
          </p:cNvPr>
          <p:cNvSpPr txBox="1"/>
          <p:nvPr/>
        </p:nvSpPr>
        <p:spPr>
          <a:xfrm>
            <a:off x="339365" y="4756910"/>
            <a:ext cx="9386159" cy="15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Dons à l’OBC :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club est reconnu d’utilité publique, les dons bénéficient d’avoirs fiscaux à hauteur de 66%.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Plus d’infos sur le site internet du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kern="100" dirty="0">
              <a:solidFill>
                <a:srgbClr val="5E5E5E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DC442A-EA3F-EF4B-FCB9-17BB29C65DEF}"/>
              </a:ext>
            </a:extLst>
          </p:cNvPr>
          <p:cNvSpPr txBox="1"/>
          <p:nvPr/>
        </p:nvSpPr>
        <p:spPr>
          <a:xfrm>
            <a:off x="339365" y="2121739"/>
            <a:ext cx="9566787" cy="176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Boutique interne : 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Maillot du club : taille enfants disponibles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Volants : lors des tournois, l’usage des volants en plume est obligatoire : le club vend des tubes de volants à prix coutant.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Plus d’infos sur le site internet du club</a:t>
            </a:r>
          </a:p>
        </p:txBody>
      </p:sp>
    </p:spTree>
    <p:extLst>
      <p:ext uri="{BB962C8B-B14F-4D97-AF65-F5344CB8AC3E}">
        <p14:creationId xmlns:p14="http://schemas.microsoft.com/office/powerpoint/2010/main" val="8739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Compétitions :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Interclub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Bénévolat des jeunes dans le club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L’arbitrage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Interclub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Informations pratiques : </a:t>
            </a:r>
          </a:p>
          <a:p>
            <a:r>
              <a:rPr lang="fr-FR" sz="2400" dirty="0"/>
              <a:t>                          - Calendrier dates à venir</a:t>
            </a:r>
          </a:p>
          <a:p>
            <a:r>
              <a:rPr lang="fr-FR" sz="2400" dirty="0"/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3478324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983F21E-C47B-A95C-D85B-FD5FF27D5E86}"/>
              </a:ext>
            </a:extLst>
          </p:cNvPr>
          <p:cNvSpPr txBox="1"/>
          <p:nvPr/>
        </p:nvSpPr>
        <p:spPr>
          <a:xfrm>
            <a:off x="346530" y="1215908"/>
            <a:ext cx="11498940" cy="564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Calendrier interne 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11-12 octobre, début des IC jeunes cadets/juniors (fin des inscriptions pour 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27 septembre)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22-23 novembre, début des IC Jeunes  Poussins/benjamins et minimes (fin des inscriptions le 1</a:t>
            </a:r>
            <a:r>
              <a:rPr lang="fr-FR" sz="14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novembre)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Assemblée Générale : le 06 octobre à 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h, lieu : « Au Père Peinard » (Orvault Bar)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Tournoi interne de la Rentrée (27 ou 28 septembre : ouverts aux enfants à partir de 14 ans)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Plateau mini </a:t>
            </a:r>
            <a:r>
              <a:rPr lang="fr-FR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samedi 04 octobre en après midi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Déplacement IFB : 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mercredi 22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Octobre toute la journée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Dimanche en Famille (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novembre) : tout âge, tout niveau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belote tour (8 ou 22 novembre)</a:t>
            </a:r>
            <a:endParaRPr lang="fr-F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Championnat départementale jeune (20/21 décembre)</a:t>
            </a:r>
            <a:endParaRPr lang="fr-F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Tournoi de la Galette en </a:t>
            </a:r>
            <a:r>
              <a:rPr lang="fr-F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fluo (3 janvier) : ouverts aux enfants à partir de 14 ans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 de l’</a:t>
            </a:r>
            <a:r>
              <a:rPr lang="fr-FR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obc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(samedi 7 mars)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et 14 juin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Challenge </a:t>
            </a:r>
            <a:r>
              <a:rPr lang="fr-FR" sz="1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tilagone</a:t>
            </a:r>
            <a:r>
              <a:rPr lang="fr-FR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notre tournoi national</a:t>
            </a:r>
            <a:endParaRPr lang="fr-F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Contacts clés: </a:t>
            </a:r>
            <a:endParaRPr lang="fr-F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site internet du club regorge d’informations : https://obcorvault.fr/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existe également l’ « OBC communauté » sur </a:t>
            </a:r>
            <a:r>
              <a:rPr lang="fr-F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Whatsapp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; elle regroupe 61 groupes thématiques allant de la discussion générale à des groupes dédiés à un créneau de cours.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Contacts Mail :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Anthony Girard : anthony.girard.bad@gmail.com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Francois </a:t>
            </a:r>
            <a:r>
              <a:rPr lang="fr-F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Barcq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: francois.barcq@obcorvault.fr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Club : </a:t>
            </a:r>
            <a:r>
              <a:rPr lang="fr-F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antho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francois</a:t>
            </a:r>
            <a:r>
              <a:rPr lang="fr-F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400" kern="100" dirty="0">
                <a:solidFill>
                  <a:srgbClr val="5E5E5E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club@obcorvault.fr</a:t>
            </a:r>
            <a:endParaRPr lang="fr-FR" sz="1600" kern="100" dirty="0">
              <a:solidFill>
                <a:srgbClr val="5E5E5E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F2B6FB8-DA89-ACD2-EF68-4C42CA146A57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…et pour finir, quelques informations…</a:t>
            </a:r>
            <a:endParaRPr sz="1467" b="1" dirty="0"/>
          </a:p>
        </p:txBody>
      </p:sp>
    </p:spTree>
    <p:extLst>
      <p:ext uri="{BB962C8B-B14F-4D97-AF65-F5344CB8AC3E}">
        <p14:creationId xmlns:p14="http://schemas.microsoft.com/office/powerpoint/2010/main" val="379999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983F21E-C47B-A95C-D85B-FD5FF27D5E86}"/>
              </a:ext>
            </a:extLst>
          </p:cNvPr>
          <p:cNvSpPr txBox="1"/>
          <p:nvPr/>
        </p:nvSpPr>
        <p:spPr>
          <a:xfrm>
            <a:off x="339365" y="1609006"/>
            <a:ext cx="167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Du badminton</a:t>
            </a:r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7F2B6FB8-DA89-ACD2-EF68-4C42CA146A57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valeurs</a:t>
            </a:r>
            <a:endParaRPr sz="1467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8F1D7F-92C3-C4CE-4559-37366FE81367}"/>
              </a:ext>
            </a:extLst>
          </p:cNvPr>
          <p:cNvSpPr txBox="1"/>
          <p:nvPr/>
        </p:nvSpPr>
        <p:spPr>
          <a:xfrm>
            <a:off x="339365" y="3575010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/>
              <a:t>Du club OBC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91F773-0712-5686-AE7D-F2357DE7C853}"/>
              </a:ext>
            </a:extLst>
          </p:cNvPr>
          <p:cNvSpPr txBox="1"/>
          <p:nvPr/>
        </p:nvSpPr>
        <p:spPr>
          <a:xfrm>
            <a:off x="910348" y="4223322"/>
            <a:ext cx="18172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Plaisir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Équilibre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Performance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815B28-6DFC-AB3A-4B9C-4F82964432C7}"/>
              </a:ext>
            </a:extLst>
          </p:cNvPr>
          <p:cNvSpPr txBox="1"/>
          <p:nvPr/>
        </p:nvSpPr>
        <p:spPr>
          <a:xfrm>
            <a:off x="909264" y="2232628"/>
            <a:ext cx="136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Fair-play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5DFF99-9F00-BC9D-0937-109101EEE5A5}"/>
              </a:ext>
            </a:extLst>
          </p:cNvPr>
          <p:cNvSpPr txBox="1"/>
          <p:nvPr/>
        </p:nvSpPr>
        <p:spPr>
          <a:xfrm>
            <a:off x="909264" y="2650087"/>
            <a:ext cx="104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Respect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298666-8CF6-9D05-C700-DFFAA6E2C021}"/>
              </a:ext>
            </a:extLst>
          </p:cNvPr>
          <p:cNvSpPr txBox="1"/>
          <p:nvPr/>
        </p:nvSpPr>
        <p:spPr>
          <a:xfrm>
            <a:off x="909264" y="3067546"/>
            <a:ext cx="411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Influence positive en dehors des terrains</a:t>
            </a:r>
          </a:p>
        </p:txBody>
      </p:sp>
    </p:spTree>
    <p:extLst>
      <p:ext uri="{BB962C8B-B14F-4D97-AF65-F5344CB8AC3E}">
        <p14:creationId xmlns:p14="http://schemas.microsoft.com/office/powerpoint/2010/main" val="271776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Compétitions :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Interclub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Bénévolat des jeunes dans le club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L’arbitrage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Interclub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Informations pratiques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Calendrier dates à venir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513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451475" y="4450723"/>
            <a:ext cx="1178712" cy="824800"/>
          </a:xfrm>
          <a:prstGeom prst="roundRect">
            <a:avLst>
              <a:gd name="adj" fmla="val 16667"/>
            </a:avLst>
          </a:prstGeom>
          <a:solidFill>
            <a:srgbClr val="A924AC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17h45 - 18h45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6-8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14"/>
          <p:cNvCxnSpPr>
            <a:cxnSpLocks/>
          </p:cNvCxnSpPr>
          <p:nvPr/>
        </p:nvCxnSpPr>
        <p:spPr>
          <a:xfrm flipH="1" flipV="1">
            <a:off x="11388604" y="1709540"/>
            <a:ext cx="16899" cy="4698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14"/>
          <p:cNvSpPr txBox="1"/>
          <p:nvPr/>
        </p:nvSpPr>
        <p:spPr>
          <a:xfrm>
            <a:off x="1217755" y="1593344"/>
            <a:ext cx="154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fr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Lundi</a:t>
            </a:r>
            <a:endParaRPr sz="1467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3329150" y="1615213"/>
            <a:ext cx="154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fr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Mardi</a:t>
            </a:r>
            <a:endParaRPr sz="1467" dirty="0"/>
          </a:p>
        </p:txBody>
      </p:sp>
      <p:sp>
        <p:nvSpPr>
          <p:cNvPr id="69" name="Google Shape;69;p14"/>
          <p:cNvSpPr txBox="1"/>
          <p:nvPr/>
        </p:nvSpPr>
        <p:spPr>
          <a:xfrm>
            <a:off x="5258963" y="1613772"/>
            <a:ext cx="154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fr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Mercredi</a:t>
            </a:r>
            <a:endParaRPr sz="1467"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8201647" y="1633757"/>
            <a:ext cx="154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fr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Jeudi</a:t>
            </a:r>
            <a:endParaRPr sz="1467" dirty="0"/>
          </a:p>
        </p:txBody>
      </p:sp>
      <p:sp>
        <p:nvSpPr>
          <p:cNvPr id="71" name="Google Shape;71;p14"/>
          <p:cNvSpPr txBox="1"/>
          <p:nvPr/>
        </p:nvSpPr>
        <p:spPr>
          <a:xfrm>
            <a:off x="10203245" y="1613772"/>
            <a:ext cx="154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fr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Samedi</a:t>
            </a:r>
            <a:endParaRPr sz="1467" dirty="0"/>
          </a:p>
        </p:txBody>
      </p:sp>
      <p:sp>
        <p:nvSpPr>
          <p:cNvPr id="72" name="Google Shape;72;p14"/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Créneaux Jeunes</a:t>
            </a:r>
            <a:endParaRPr sz="1467" b="1" dirty="0"/>
          </a:p>
        </p:txBody>
      </p:sp>
      <p:sp>
        <p:nvSpPr>
          <p:cNvPr id="75" name="Google Shape;75;p14"/>
          <p:cNvSpPr/>
          <p:nvPr/>
        </p:nvSpPr>
        <p:spPr>
          <a:xfrm>
            <a:off x="1741142" y="4450723"/>
            <a:ext cx="1160926" cy="824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17h45 - 18h45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9-12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4"/>
          <p:cNvCxnSpPr/>
          <p:nvPr/>
        </p:nvCxnSpPr>
        <p:spPr>
          <a:xfrm rot="10800000" flipH="1">
            <a:off x="3017239" y="1639351"/>
            <a:ext cx="16000" cy="458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4"/>
          <p:cNvCxnSpPr/>
          <p:nvPr/>
        </p:nvCxnSpPr>
        <p:spPr>
          <a:xfrm rot="10800000" flipH="1">
            <a:off x="4426997" y="1678751"/>
            <a:ext cx="65600" cy="4619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14"/>
          <p:cNvCxnSpPr>
            <a:cxnSpLocks/>
          </p:cNvCxnSpPr>
          <p:nvPr/>
        </p:nvCxnSpPr>
        <p:spPr>
          <a:xfrm flipV="1">
            <a:off x="7179517" y="1639351"/>
            <a:ext cx="25183" cy="476858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" name="Google Shape;87;p14"/>
          <p:cNvCxnSpPr>
            <a:cxnSpLocks/>
          </p:cNvCxnSpPr>
          <p:nvPr/>
        </p:nvCxnSpPr>
        <p:spPr>
          <a:xfrm flipH="1" flipV="1">
            <a:off x="9961957" y="1702220"/>
            <a:ext cx="25137" cy="470572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14"/>
          <p:cNvCxnSpPr/>
          <p:nvPr/>
        </p:nvCxnSpPr>
        <p:spPr>
          <a:xfrm rot="10800000">
            <a:off x="373822" y="1732021"/>
            <a:ext cx="1600" cy="453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14"/>
          <p:cNvCxnSpPr>
            <a:cxnSpLocks/>
          </p:cNvCxnSpPr>
          <p:nvPr/>
        </p:nvCxnSpPr>
        <p:spPr>
          <a:xfrm flipV="1">
            <a:off x="373821" y="1988430"/>
            <a:ext cx="11031682" cy="6849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653918B1-72D7-9C10-1D59-9DA9914F626F}"/>
              </a:ext>
            </a:extLst>
          </p:cNvPr>
          <p:cNvSpPr/>
          <p:nvPr/>
        </p:nvSpPr>
        <p:spPr>
          <a:xfrm>
            <a:off x="3144734" y="4450723"/>
            <a:ext cx="1178712" cy="114591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17h45 – </a:t>
            </a: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19h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9-12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A07BFF96-3F99-9CF2-76E6-4EC17A5DBD43}"/>
              </a:ext>
            </a:extLst>
          </p:cNvPr>
          <p:cNvSpPr/>
          <p:nvPr/>
        </p:nvSpPr>
        <p:spPr>
          <a:xfrm>
            <a:off x="4549883" y="2593931"/>
            <a:ext cx="1178712" cy="824800"/>
          </a:xfrm>
          <a:prstGeom prst="roundRect">
            <a:avLst>
              <a:gd name="adj" fmla="val 16667"/>
            </a:avLst>
          </a:prstGeom>
          <a:solidFill>
            <a:srgbClr val="A924AC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15h30 - 16h45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6-8 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5;p14">
            <a:extLst>
              <a:ext uri="{FF2B5EF4-FFF2-40B4-BE49-F238E27FC236}">
                <a16:creationId xmlns:a16="http://schemas.microsoft.com/office/drawing/2014/main" id="{7D14E4F8-C593-FF00-2E7A-724FCD4FC36A}"/>
              </a:ext>
            </a:extLst>
          </p:cNvPr>
          <p:cNvSpPr/>
          <p:nvPr/>
        </p:nvSpPr>
        <p:spPr>
          <a:xfrm>
            <a:off x="5849439" y="2588672"/>
            <a:ext cx="1160926" cy="824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15h30 - 16h45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9-12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5;p14">
            <a:extLst>
              <a:ext uri="{FF2B5EF4-FFF2-40B4-BE49-F238E27FC236}">
                <a16:creationId xmlns:a16="http://schemas.microsoft.com/office/drawing/2014/main" id="{B66C3168-407B-6AD8-BB7F-CEE8CF16B988}"/>
              </a:ext>
            </a:extLst>
          </p:cNvPr>
          <p:cNvSpPr/>
          <p:nvPr/>
        </p:nvSpPr>
        <p:spPr>
          <a:xfrm>
            <a:off x="4549883" y="3538329"/>
            <a:ext cx="1164502" cy="120519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16h45- 18h15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9-12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36646DAA-5D96-1296-7E08-59CD6808723D}"/>
              </a:ext>
            </a:extLst>
          </p:cNvPr>
          <p:cNvSpPr/>
          <p:nvPr/>
        </p:nvSpPr>
        <p:spPr>
          <a:xfrm>
            <a:off x="7307192" y="4531121"/>
            <a:ext cx="1160926" cy="824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17h45 - 19h00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0D8441DF-9C2E-7915-4208-816E169A20D4}"/>
              </a:ext>
            </a:extLst>
          </p:cNvPr>
          <p:cNvSpPr/>
          <p:nvPr/>
        </p:nvSpPr>
        <p:spPr>
          <a:xfrm>
            <a:off x="4538927" y="4863123"/>
            <a:ext cx="1160926" cy="12332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18h15- 19h45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B88C32F8-1DC8-91E7-7855-D28CA7F73DE2}"/>
              </a:ext>
            </a:extLst>
          </p:cNvPr>
          <p:cNvSpPr/>
          <p:nvPr/>
        </p:nvSpPr>
        <p:spPr>
          <a:xfrm>
            <a:off x="5849439" y="4863123"/>
            <a:ext cx="1160926" cy="1237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18h15- 19h45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5;p14">
            <a:extLst>
              <a:ext uri="{FF2B5EF4-FFF2-40B4-BE49-F238E27FC236}">
                <a16:creationId xmlns:a16="http://schemas.microsoft.com/office/drawing/2014/main" id="{06E2813A-84DC-8729-E8DE-CD1ECC261549}"/>
              </a:ext>
            </a:extLst>
          </p:cNvPr>
          <p:cNvSpPr/>
          <p:nvPr/>
        </p:nvSpPr>
        <p:spPr>
          <a:xfrm>
            <a:off x="451475" y="5402551"/>
            <a:ext cx="1160926" cy="824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18h45 – 20h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5;p14">
            <a:extLst>
              <a:ext uri="{FF2B5EF4-FFF2-40B4-BE49-F238E27FC236}">
                <a16:creationId xmlns:a16="http://schemas.microsoft.com/office/drawing/2014/main" id="{36E75327-4EC4-516A-36DD-629139DFD692}"/>
              </a:ext>
            </a:extLst>
          </p:cNvPr>
          <p:cNvSpPr/>
          <p:nvPr/>
        </p:nvSpPr>
        <p:spPr>
          <a:xfrm>
            <a:off x="1741142" y="5426388"/>
            <a:ext cx="1160926" cy="824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18h45 – 20h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5;p14">
            <a:extLst>
              <a:ext uri="{FF2B5EF4-FFF2-40B4-BE49-F238E27FC236}">
                <a16:creationId xmlns:a16="http://schemas.microsoft.com/office/drawing/2014/main" id="{B21B041E-38AA-DE60-8464-73417788E9F0}"/>
              </a:ext>
            </a:extLst>
          </p:cNvPr>
          <p:cNvSpPr/>
          <p:nvPr/>
        </p:nvSpPr>
        <p:spPr>
          <a:xfrm>
            <a:off x="5849439" y="3538329"/>
            <a:ext cx="1160926" cy="120519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16h45- 18h15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75;p14">
            <a:extLst>
              <a:ext uri="{FF2B5EF4-FFF2-40B4-BE49-F238E27FC236}">
                <a16:creationId xmlns:a16="http://schemas.microsoft.com/office/drawing/2014/main" id="{931551F7-4B2E-E47C-0D9D-311439DEDCFC}"/>
              </a:ext>
            </a:extLst>
          </p:cNvPr>
          <p:cNvSpPr/>
          <p:nvPr/>
        </p:nvSpPr>
        <p:spPr>
          <a:xfrm>
            <a:off x="7292646" y="5498421"/>
            <a:ext cx="1160926" cy="824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19h00 - 20h15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5;p14">
            <a:extLst>
              <a:ext uri="{FF2B5EF4-FFF2-40B4-BE49-F238E27FC236}">
                <a16:creationId xmlns:a16="http://schemas.microsoft.com/office/drawing/2014/main" id="{D5F3EE4F-096B-5F07-FFCC-0FD44E28AE9E}"/>
              </a:ext>
            </a:extLst>
          </p:cNvPr>
          <p:cNvSpPr/>
          <p:nvPr/>
        </p:nvSpPr>
        <p:spPr>
          <a:xfrm>
            <a:off x="10107386" y="2551507"/>
            <a:ext cx="1160926" cy="824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10h30 - 11h45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75;p14">
            <a:extLst>
              <a:ext uri="{FF2B5EF4-FFF2-40B4-BE49-F238E27FC236}">
                <a16:creationId xmlns:a16="http://schemas.microsoft.com/office/drawing/2014/main" id="{A686C2BC-62FF-3C5E-DDA3-E4D7E34D5C36}"/>
              </a:ext>
            </a:extLst>
          </p:cNvPr>
          <p:cNvSpPr/>
          <p:nvPr/>
        </p:nvSpPr>
        <p:spPr>
          <a:xfrm>
            <a:off x="8642156" y="4531121"/>
            <a:ext cx="1160926" cy="824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17h30 - 18h45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9-12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75;p14">
            <a:extLst>
              <a:ext uri="{FF2B5EF4-FFF2-40B4-BE49-F238E27FC236}">
                <a16:creationId xmlns:a16="http://schemas.microsoft.com/office/drawing/2014/main" id="{825EC733-8F31-C857-ECCB-801B977BFF94}"/>
              </a:ext>
            </a:extLst>
          </p:cNvPr>
          <p:cNvSpPr/>
          <p:nvPr/>
        </p:nvSpPr>
        <p:spPr>
          <a:xfrm>
            <a:off x="8642156" y="5479757"/>
            <a:ext cx="1160926" cy="824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18h45 - 20h00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Jeunes 13-17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FBBE1DF-9B93-91A8-9D02-7C872525FC7C}"/>
              </a:ext>
            </a:extLst>
          </p:cNvPr>
          <p:cNvSpPr txBox="1"/>
          <p:nvPr/>
        </p:nvSpPr>
        <p:spPr>
          <a:xfrm>
            <a:off x="7332661" y="3803885"/>
            <a:ext cx="9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Cholière</a:t>
            </a:r>
            <a:endParaRPr lang="fr-FR" u="sng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AD5779F-6046-3B0C-BEF8-BF11A9AA6005}"/>
              </a:ext>
            </a:extLst>
          </p:cNvPr>
          <p:cNvSpPr txBox="1"/>
          <p:nvPr/>
        </p:nvSpPr>
        <p:spPr>
          <a:xfrm>
            <a:off x="8426143" y="3803885"/>
            <a:ext cx="15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Bois-</a:t>
            </a:r>
            <a:r>
              <a:rPr lang="fr-FR" u="sng" dirty="0" err="1"/>
              <a:t>Raguenet</a:t>
            </a:r>
            <a:endParaRPr lang="fr-FR" u="sng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0D74113-A44E-EF39-113E-5311562344A6}"/>
              </a:ext>
            </a:extLst>
          </p:cNvPr>
          <p:cNvSpPr txBox="1"/>
          <p:nvPr/>
        </p:nvSpPr>
        <p:spPr>
          <a:xfrm>
            <a:off x="1250198" y="383897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Tilagone</a:t>
            </a:r>
            <a:endParaRPr lang="fr-FR" u="sng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D58B515-2774-EC98-0C66-9BBCB050FE22}"/>
              </a:ext>
            </a:extLst>
          </p:cNvPr>
          <p:cNvSpPr txBox="1"/>
          <p:nvPr/>
        </p:nvSpPr>
        <p:spPr>
          <a:xfrm>
            <a:off x="3241507" y="383897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Tilagone</a:t>
            </a:r>
            <a:endParaRPr lang="fr-FR" u="sng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AE0539E-23AC-4C7A-3D28-232B1FDFBE6A}"/>
              </a:ext>
            </a:extLst>
          </p:cNvPr>
          <p:cNvSpPr txBox="1"/>
          <p:nvPr/>
        </p:nvSpPr>
        <p:spPr>
          <a:xfrm>
            <a:off x="5307735" y="2097160"/>
            <a:ext cx="9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Cholière</a:t>
            </a:r>
            <a:endParaRPr lang="fr-FR" u="sng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D8A3B19-E168-1976-286B-38A55E75CBF8}"/>
              </a:ext>
            </a:extLst>
          </p:cNvPr>
          <p:cNvSpPr txBox="1"/>
          <p:nvPr/>
        </p:nvSpPr>
        <p:spPr>
          <a:xfrm>
            <a:off x="10200707" y="2066753"/>
            <a:ext cx="96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Cholière</a:t>
            </a:r>
            <a:endParaRPr lang="fr-FR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7B36A9-A2AF-D136-1074-DA982C4B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5556" l="10000" r="90000">
                        <a14:foregroundMark x1="50000" y1="85000" x2="50000" y2="85000"/>
                        <a14:foregroundMark x1="42778" y1="4444" x2="42778" y2="4444"/>
                        <a14:foregroundMark x1="49444" y1="95556" x2="49444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479">
            <a:off x="7915755" y="2853649"/>
            <a:ext cx="3551936" cy="35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98C0FC7-05D6-4839-E75D-EF0B93B1EF27}"/>
              </a:ext>
            </a:extLst>
          </p:cNvPr>
          <p:cNvSpPr txBox="1"/>
          <p:nvPr/>
        </p:nvSpPr>
        <p:spPr>
          <a:xfrm>
            <a:off x="729286" y="2129340"/>
            <a:ext cx="2947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Points importants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4D15D0-0B6E-1DE0-4913-E3E01C0C7BF6}"/>
              </a:ext>
            </a:extLst>
          </p:cNvPr>
          <p:cNvSpPr txBox="1"/>
          <p:nvPr/>
        </p:nvSpPr>
        <p:spPr>
          <a:xfrm>
            <a:off x="1362632" y="2984457"/>
            <a:ext cx="8021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Les retards et absences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Tenue de sport adaptée (chaussures fermées et d’intérieur si possible….)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Trouver une raquette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</p:txBody>
      </p:sp>
      <p:sp>
        <p:nvSpPr>
          <p:cNvPr id="2" name="Google Shape;72;p14">
            <a:extLst>
              <a:ext uri="{FF2B5EF4-FFF2-40B4-BE49-F238E27FC236}">
                <a16:creationId xmlns:a16="http://schemas.microsoft.com/office/drawing/2014/main" id="{B912F197-175A-8519-B5A7-6C41D2D550E1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Créneaux Jeunes</a:t>
            </a:r>
            <a:endParaRPr sz="1467" b="1" dirty="0"/>
          </a:p>
        </p:txBody>
      </p:sp>
    </p:spTree>
    <p:extLst>
      <p:ext uri="{BB962C8B-B14F-4D97-AF65-F5344CB8AC3E}">
        <p14:creationId xmlns:p14="http://schemas.microsoft.com/office/powerpoint/2010/main" val="42478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F1EEC-2E91-BF0B-EBD1-AF1F47A03A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270" y="431774"/>
            <a:ext cx="3397653" cy="1325563"/>
          </a:xfrm>
        </p:spPr>
        <p:txBody>
          <a:bodyPr>
            <a:normAutofit/>
          </a:bodyPr>
          <a:lstStyle/>
          <a:p>
            <a:r>
              <a:rPr lang="fr-FR" sz="6000" b="1" u="sng" dirty="0"/>
              <a:t>Sommaire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42AEAA-5717-FFFF-164E-D5EF36036007}"/>
              </a:ext>
            </a:extLst>
          </p:cNvPr>
          <p:cNvSpPr txBox="1"/>
          <p:nvPr/>
        </p:nvSpPr>
        <p:spPr>
          <a:xfrm>
            <a:off x="608618" y="2101466"/>
            <a:ext cx="67803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Créneaux jeunes (Horaires, répartition et matériel)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/>
              <a:t>Compétitions :</a:t>
            </a:r>
          </a:p>
          <a:p>
            <a:r>
              <a:rPr lang="fr-FR" sz="2400" dirty="0"/>
              <a:t>                        - Interclub </a:t>
            </a:r>
          </a:p>
          <a:p>
            <a:r>
              <a:rPr lang="fr-FR" sz="2400" dirty="0"/>
              <a:t>                        - Tournois jeunes (Badnet…)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Les stages jeunes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Bénévolat des jeunes dans le club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L’arbitrage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Interclub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Boutique et dons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chemeClr val="bg2"/>
                </a:solidFill>
              </a:rPr>
              <a:t>Informations pratiques : 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Calendrier dates à venir</a:t>
            </a:r>
          </a:p>
          <a:p>
            <a:r>
              <a:rPr lang="fr-FR" sz="2400" dirty="0">
                <a:solidFill>
                  <a:schemeClr val="bg2"/>
                </a:solidFill>
              </a:rPr>
              <a:t>                          - Contacts</a:t>
            </a:r>
          </a:p>
        </p:txBody>
      </p:sp>
    </p:spTree>
    <p:extLst>
      <p:ext uri="{BB962C8B-B14F-4D97-AF65-F5344CB8AC3E}">
        <p14:creationId xmlns:p14="http://schemas.microsoft.com/office/powerpoint/2010/main" val="389407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5ECC0F5E-9A4F-4ECA-1982-C8119796B54F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Compétition</a:t>
            </a:r>
            <a:endParaRPr sz="1467" b="1" dirty="0"/>
          </a:p>
        </p:txBody>
      </p:sp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9A642A84-503F-40FE-15DB-DA51B610EA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43" t="11243" r="5646" b="20445"/>
          <a:stretch/>
        </p:blipFill>
        <p:spPr>
          <a:xfrm>
            <a:off x="753658" y="372718"/>
            <a:ext cx="1217947" cy="8426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E6F69F-6787-E4C7-8866-DFA3F722FB66}"/>
              </a:ext>
            </a:extLst>
          </p:cNvPr>
          <p:cNvSpPr txBox="1"/>
          <p:nvPr/>
        </p:nvSpPr>
        <p:spPr>
          <a:xfrm>
            <a:off x="944880" y="1727200"/>
            <a:ext cx="1845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L’interclub</a:t>
            </a:r>
            <a:r>
              <a:rPr lang="fr-FR" sz="2400" u="sng" dirty="0"/>
              <a:t>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2294B7-2E62-6788-B67C-5FADBC12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05" y="1215405"/>
            <a:ext cx="7312738" cy="520592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4EACE3-8966-4F47-0C89-6EE6A0460928}"/>
              </a:ext>
            </a:extLst>
          </p:cNvPr>
          <p:cNvSpPr txBox="1"/>
          <p:nvPr/>
        </p:nvSpPr>
        <p:spPr>
          <a:xfrm>
            <a:off x="203054" y="2505670"/>
            <a:ext cx="4099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5 matchs par rencontre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2 rencontres sur une demi-journée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6 (?) demi-journées dans la saison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9352E1-87C8-C0C1-9C94-6BBA5AA2B472}"/>
              </a:ext>
            </a:extLst>
          </p:cNvPr>
          <p:cNvSpPr txBox="1"/>
          <p:nvPr/>
        </p:nvSpPr>
        <p:spPr>
          <a:xfrm>
            <a:off x="203054" y="5063684"/>
            <a:ext cx="3588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2 filles et 2 garçons/rencontre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/>
              <a:t>Covoiturage </a:t>
            </a:r>
          </a:p>
        </p:txBody>
      </p:sp>
    </p:spTree>
    <p:extLst>
      <p:ext uri="{BB962C8B-B14F-4D97-AF65-F5344CB8AC3E}">
        <p14:creationId xmlns:p14="http://schemas.microsoft.com/office/powerpoint/2010/main" val="41124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3;p14">
            <a:extLst>
              <a:ext uri="{FF2B5EF4-FFF2-40B4-BE49-F238E27FC236}">
                <a16:creationId xmlns:a16="http://schemas.microsoft.com/office/drawing/2014/main" id="{9A642A84-503F-40FE-15DB-DA51B610EA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43" t="11243" r="5646" b="20445"/>
          <a:stretch/>
        </p:blipFill>
        <p:spPr>
          <a:xfrm>
            <a:off x="753658" y="372718"/>
            <a:ext cx="1217947" cy="8426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E6F69F-6787-E4C7-8866-DFA3F722FB66}"/>
              </a:ext>
            </a:extLst>
          </p:cNvPr>
          <p:cNvSpPr txBox="1"/>
          <p:nvPr/>
        </p:nvSpPr>
        <p:spPr>
          <a:xfrm>
            <a:off x="753658" y="1499932"/>
            <a:ext cx="451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L’interclub et tournois jeunes: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B2AE2A-04BE-C2C0-E63C-8CC41A94C6A3}"/>
              </a:ext>
            </a:extLst>
          </p:cNvPr>
          <p:cNvSpPr txBox="1"/>
          <p:nvPr/>
        </p:nvSpPr>
        <p:spPr>
          <a:xfrm>
            <a:off x="5707011" y="2300351"/>
            <a:ext cx="264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/>
              <a:t>Catégories d’âge </a:t>
            </a:r>
          </a:p>
        </p:txBody>
      </p:sp>
      <p:sp>
        <p:nvSpPr>
          <p:cNvPr id="3" name="Google Shape;72;p14">
            <a:extLst>
              <a:ext uri="{FF2B5EF4-FFF2-40B4-BE49-F238E27FC236}">
                <a16:creationId xmlns:a16="http://schemas.microsoft.com/office/drawing/2014/main" id="{D2CC941F-EB18-4024-698A-6FE051660E44}"/>
              </a:ext>
            </a:extLst>
          </p:cNvPr>
          <p:cNvSpPr txBox="1"/>
          <p:nvPr/>
        </p:nvSpPr>
        <p:spPr>
          <a:xfrm>
            <a:off x="3370004" y="532472"/>
            <a:ext cx="6987631" cy="52318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Compétition</a:t>
            </a:r>
            <a:endParaRPr sz="1467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C8DAC5-85D8-1190-7B47-528EF1400B9D}"/>
              </a:ext>
            </a:extLst>
          </p:cNvPr>
          <p:cNvSpPr txBox="1"/>
          <p:nvPr/>
        </p:nvSpPr>
        <p:spPr>
          <a:xfrm>
            <a:off x="904487" y="2903455"/>
            <a:ext cx="8531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2400" dirty="0"/>
              <a:t>     - L’âge est pris en compte au 1</a:t>
            </a:r>
            <a:r>
              <a:rPr lang="fr-FR" sz="2400" baseline="30000" dirty="0"/>
              <a:t>er</a:t>
            </a:r>
            <a:r>
              <a:rPr lang="fr-FR" sz="2400" dirty="0"/>
              <a:t> janvier (à zéro heure) de la saison en cours.</a:t>
            </a:r>
          </a:p>
          <a:p>
            <a:pPr fontAlgn="base"/>
            <a:endParaRPr lang="fr-FR" sz="2400" dirty="0"/>
          </a:p>
          <a:p>
            <a:pPr fontAlgn="base"/>
            <a:r>
              <a:rPr lang="fr-FR" sz="2400" dirty="0"/>
              <a:t>Poussins : jusqu’à 9 ans</a:t>
            </a:r>
            <a:br>
              <a:rPr lang="fr-FR" sz="2400" dirty="0"/>
            </a:br>
            <a:r>
              <a:rPr lang="fr-FR" sz="2400" dirty="0"/>
              <a:t>Benjamins : 10 à 11 ans</a:t>
            </a:r>
            <a:br>
              <a:rPr lang="fr-FR" sz="2400" dirty="0"/>
            </a:br>
            <a:r>
              <a:rPr lang="fr-FR" sz="2400" dirty="0"/>
              <a:t>Minimes : 12 à 13 ans</a:t>
            </a:r>
            <a:br>
              <a:rPr lang="fr-FR" sz="2400" dirty="0"/>
            </a:br>
            <a:r>
              <a:rPr lang="fr-FR" sz="2400" dirty="0"/>
              <a:t>Cadets : 14 à 15 ans</a:t>
            </a:r>
            <a:br>
              <a:rPr lang="fr-FR" sz="2400" dirty="0"/>
            </a:br>
            <a:r>
              <a:rPr lang="fr-FR" sz="2400" dirty="0"/>
              <a:t>Juniors : 16 à 17 ans</a:t>
            </a:r>
            <a:br>
              <a:rPr lang="fr-FR" sz="2400" dirty="0"/>
            </a:br>
            <a:r>
              <a:rPr lang="fr-FR" sz="2400" dirty="0"/>
              <a:t>Séniors : 18 à 35 ans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4660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Grand écran</PresentationFormat>
  <Paragraphs>307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Chillax Medium</vt:lpstr>
      <vt:lpstr>Courier New</vt:lpstr>
      <vt:lpstr>Roboto</vt:lpstr>
      <vt:lpstr>Thème Office</vt:lpstr>
      <vt:lpstr>Réunion d’informations Famille</vt:lpstr>
      <vt:lpstr>Sommaire</vt:lpstr>
      <vt:lpstr>Présentation PowerPoint</vt:lpstr>
      <vt:lpstr>Sommaire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Sommaire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francois barcq</dc:creator>
  <cp:lastModifiedBy>francois barcq</cp:lastModifiedBy>
  <cp:revision>6</cp:revision>
  <dcterms:created xsi:type="dcterms:W3CDTF">2024-09-05T22:45:00Z</dcterms:created>
  <dcterms:modified xsi:type="dcterms:W3CDTF">2025-09-08T14:58:59Z</dcterms:modified>
</cp:coreProperties>
</file>